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AF3D2-F75C-440A-87BE-BB8067C200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8A7FFE-3D1C-417E-BE76-997ED96CBD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FA0843-FC16-45D0-A214-A8813D3008B9}"/>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5807C32D-3318-491D-818C-C8625A713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85AD2-6872-4339-A393-F95E8CE31FBB}"/>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252857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A7C9-426C-4D2D-858F-D66F95E92C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652371-B5D6-4135-9B97-101D1908CC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1020A-DDC9-42AB-A257-19DABB3711B5}"/>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C664C730-66F9-4F5E-A0E5-8B525F99F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AB158-9560-4912-9404-4DACC6795CB5}"/>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75408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4C4551-770F-4027-99BF-CDB2A037EE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45B671-80E5-47AF-84F9-D3E4A938B3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D8214-F3A9-4E7E-B459-23F53791DE1F}"/>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57FEF1FE-573A-4D51-8C70-35934C0EED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DD43B-30EA-414D-9872-F1A75BB9890B}"/>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376102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996-9C00-4268-8357-EC30C6B17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7840AA-7CE6-4224-AD5B-E74FF2F541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C7E16-EA5D-4D56-A289-799B5BE59768}"/>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E6EAD1E9-C2AE-451E-ADFF-0E671D83C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CAAE7-AD9B-42F3-A206-0B1F6EE7220B}"/>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203444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F046E-E951-47D2-98FE-46E4A719F1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D4EBDA-C523-4FF2-B3A0-FEA332C19B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6726A6-366E-4534-A0BE-ACA55FFC6AB5}"/>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8C344020-B86A-4B8D-BD75-E029A8CC9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D0181-A12C-4853-B414-A5ACCBD47F09}"/>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373345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6DCD9-91E1-47E5-AC81-819A521C1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A01467-F119-4F1A-9DA7-593DFE9C67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828B-06BA-4E68-B66B-CB81B57193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07D5D4-67F3-4503-9268-FB438B218A54}"/>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6" name="Footer Placeholder 5">
            <a:extLst>
              <a:ext uri="{FF2B5EF4-FFF2-40B4-BE49-F238E27FC236}">
                <a16:creationId xmlns:a16="http://schemas.microsoft.com/office/drawing/2014/main" id="{DF356585-7016-41A5-90FE-CCB1F00CB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71E1B-40D0-4044-A2BD-B3BC1DB52F8A}"/>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38627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B8F34-2D12-4376-9197-0F9780B042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C2C954-E016-427C-B0BA-9165225406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D864F8-B23B-458D-8C9F-A792BB9DF1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AE8AA5-482B-40C4-A2E6-8F9F8FC9F9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78B83E-8B28-4A6E-841A-8FDAAE79B7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A84177-84C0-43E3-8C64-D08E6E9F4E50}"/>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8" name="Footer Placeholder 7">
            <a:extLst>
              <a:ext uri="{FF2B5EF4-FFF2-40B4-BE49-F238E27FC236}">
                <a16:creationId xmlns:a16="http://schemas.microsoft.com/office/drawing/2014/main" id="{A653585C-0C66-414F-AF4F-2A14B4D55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01D139-2CF8-4A4B-B2A5-D13970B72DA8}"/>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48105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0AA61-D71D-48CE-89F9-1D501460A0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E1FFFD-5F46-480A-AA53-8CC2EA76F62F}"/>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4" name="Footer Placeholder 3">
            <a:extLst>
              <a:ext uri="{FF2B5EF4-FFF2-40B4-BE49-F238E27FC236}">
                <a16:creationId xmlns:a16="http://schemas.microsoft.com/office/drawing/2014/main" id="{91A3BC36-44BE-459E-BF82-E506382312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94B372-E5D5-4EC8-85FC-093F89025362}"/>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88937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ECEC4-53A6-48D6-BFAE-9774C717540C}"/>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3" name="Footer Placeholder 2">
            <a:extLst>
              <a:ext uri="{FF2B5EF4-FFF2-40B4-BE49-F238E27FC236}">
                <a16:creationId xmlns:a16="http://schemas.microsoft.com/office/drawing/2014/main" id="{71234484-82CC-4414-BE5B-00BF6114F3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FB0BB5-B767-42A8-9B74-50509D7CF335}"/>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247783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D8452-733F-4999-A304-C5ED71D65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7FA2B-72FC-42D2-8569-D21FC09D4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34EEB2-4DCD-49A8-BC1E-182FE8F6F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77F581-3373-4705-8B05-3C9835D35846}"/>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6" name="Footer Placeholder 5">
            <a:extLst>
              <a:ext uri="{FF2B5EF4-FFF2-40B4-BE49-F238E27FC236}">
                <a16:creationId xmlns:a16="http://schemas.microsoft.com/office/drawing/2014/main" id="{0371E112-9B5E-4A64-B87F-EB3F8E09A4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75256-8CDE-41CA-B2C3-ECDC7CBF89A0}"/>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18358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AA52-24A0-4828-9C74-EC9D7C637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3F9EE1-093C-4966-B9FD-4BDF38633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D31B96-20D7-4436-B7DF-116924DB4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17E4E-5ACB-40C1-829C-A952B4B47093}"/>
              </a:ext>
            </a:extLst>
          </p:cNvPr>
          <p:cNvSpPr>
            <a:spLocks noGrp="1"/>
          </p:cNvSpPr>
          <p:nvPr>
            <p:ph type="dt" sz="half" idx="10"/>
          </p:nvPr>
        </p:nvSpPr>
        <p:spPr/>
        <p:txBody>
          <a:bodyPr/>
          <a:lstStyle/>
          <a:p>
            <a:fld id="{51E67CBC-5C62-47A6-80E6-8A22FC12B296}" type="datetimeFigureOut">
              <a:rPr lang="en-US" smtClean="0"/>
              <a:t>6/3/2019</a:t>
            </a:fld>
            <a:endParaRPr lang="en-US"/>
          </a:p>
        </p:txBody>
      </p:sp>
      <p:sp>
        <p:nvSpPr>
          <p:cNvPr id="6" name="Footer Placeholder 5">
            <a:extLst>
              <a:ext uri="{FF2B5EF4-FFF2-40B4-BE49-F238E27FC236}">
                <a16:creationId xmlns:a16="http://schemas.microsoft.com/office/drawing/2014/main" id="{89712B5B-A930-4647-A95E-5090E7C1E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7E943-7686-4498-8752-802A29B5B5E6}"/>
              </a:ext>
            </a:extLst>
          </p:cNvPr>
          <p:cNvSpPr>
            <a:spLocks noGrp="1"/>
          </p:cNvSpPr>
          <p:nvPr>
            <p:ph type="sldNum" sz="quarter" idx="12"/>
          </p:nvPr>
        </p:nvSpPr>
        <p:spPr/>
        <p:txBody>
          <a:bodyPr/>
          <a:lstStyle/>
          <a:p>
            <a:fld id="{521B9006-A4BA-4807-8A62-04F534F52356}" type="slidenum">
              <a:rPr lang="en-US" smtClean="0"/>
              <a:t>‹#›</a:t>
            </a:fld>
            <a:endParaRPr lang="en-US"/>
          </a:p>
        </p:txBody>
      </p:sp>
    </p:spTree>
    <p:extLst>
      <p:ext uri="{BB962C8B-B14F-4D97-AF65-F5344CB8AC3E}">
        <p14:creationId xmlns:p14="http://schemas.microsoft.com/office/powerpoint/2010/main" val="393720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57769E-1FBF-47F8-9B04-94D645842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9336E-94C8-433D-851C-E200525A0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3D472-1254-4929-AC13-452C12DF8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67CBC-5C62-47A6-80E6-8A22FC12B296}" type="datetimeFigureOut">
              <a:rPr lang="en-US" smtClean="0"/>
              <a:t>6/3/2019</a:t>
            </a:fld>
            <a:endParaRPr lang="en-US"/>
          </a:p>
        </p:txBody>
      </p:sp>
      <p:sp>
        <p:nvSpPr>
          <p:cNvPr id="5" name="Footer Placeholder 4">
            <a:extLst>
              <a:ext uri="{FF2B5EF4-FFF2-40B4-BE49-F238E27FC236}">
                <a16:creationId xmlns:a16="http://schemas.microsoft.com/office/drawing/2014/main" id="{39E0C8DD-3927-4C31-B9A0-FBB57F7642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A1BE4B-B7C8-46FD-B153-EDD841C680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B9006-A4BA-4807-8A62-04F534F52356}" type="slidenum">
              <a:rPr lang="en-US" smtClean="0"/>
              <a:t>‹#›</a:t>
            </a:fld>
            <a:endParaRPr lang="en-US"/>
          </a:p>
        </p:txBody>
      </p:sp>
    </p:spTree>
    <p:extLst>
      <p:ext uri="{BB962C8B-B14F-4D97-AF65-F5344CB8AC3E}">
        <p14:creationId xmlns:p14="http://schemas.microsoft.com/office/powerpoint/2010/main" val="145753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hitjrw54@ao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B4AD-8EB3-4AAB-ADC7-6BA3F67E0E05}"/>
              </a:ext>
            </a:extLst>
          </p:cNvPr>
          <p:cNvSpPr>
            <a:spLocks noGrp="1"/>
          </p:cNvSpPr>
          <p:nvPr>
            <p:ph type="ctrTitle"/>
          </p:nvPr>
        </p:nvSpPr>
        <p:spPr/>
        <p:txBody>
          <a:bodyPr/>
          <a:lstStyle/>
          <a:p>
            <a:r>
              <a:rPr lang="en-US" dirty="0"/>
              <a:t>Jim Whitcraft</a:t>
            </a:r>
          </a:p>
        </p:txBody>
      </p:sp>
      <p:sp>
        <p:nvSpPr>
          <p:cNvPr id="3" name="Subtitle 2">
            <a:extLst>
              <a:ext uri="{FF2B5EF4-FFF2-40B4-BE49-F238E27FC236}">
                <a16:creationId xmlns:a16="http://schemas.microsoft.com/office/drawing/2014/main" id="{7B1A0AB8-6763-44BC-A180-99BF000EDE16}"/>
              </a:ext>
            </a:extLst>
          </p:cNvPr>
          <p:cNvSpPr>
            <a:spLocks noGrp="1"/>
          </p:cNvSpPr>
          <p:nvPr>
            <p:ph type="subTitle" idx="1"/>
          </p:nvPr>
        </p:nvSpPr>
        <p:spPr/>
        <p:txBody>
          <a:bodyPr>
            <a:normAutofit fontScale="92500" lnSpcReduction="10000"/>
          </a:bodyPr>
          <a:lstStyle/>
          <a:p>
            <a:r>
              <a:rPr lang="en-US" sz="1800" dirty="0"/>
              <a:t>Riders National Judge Advocate</a:t>
            </a:r>
          </a:p>
          <a:p>
            <a:r>
              <a:rPr lang="en-US" sz="1800" dirty="0"/>
              <a:t>181 Carlin Drive</a:t>
            </a:r>
          </a:p>
          <a:p>
            <a:r>
              <a:rPr lang="en-US" sz="1800" dirty="0"/>
              <a:t>Logan, Ohio 43138</a:t>
            </a:r>
          </a:p>
          <a:p>
            <a:r>
              <a:rPr lang="en-US" sz="1800" dirty="0">
                <a:hlinkClick r:id="rId2"/>
              </a:rPr>
              <a:t>whitjrw54@aol.com</a:t>
            </a:r>
            <a:endParaRPr lang="en-US" sz="1800" dirty="0"/>
          </a:p>
          <a:p>
            <a:r>
              <a:rPr lang="en-US" sz="1800" dirty="0"/>
              <a:t>740-603-5766</a:t>
            </a:r>
          </a:p>
          <a:p>
            <a:endParaRPr lang="en-US" sz="1800" dirty="0"/>
          </a:p>
          <a:p>
            <a:endParaRPr lang="en-US" sz="1800" dirty="0"/>
          </a:p>
        </p:txBody>
      </p:sp>
    </p:spTree>
    <p:extLst>
      <p:ext uri="{BB962C8B-B14F-4D97-AF65-F5344CB8AC3E}">
        <p14:creationId xmlns:p14="http://schemas.microsoft.com/office/powerpoint/2010/main" val="526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41DE-E0D8-4A23-8E44-15CA7B4D978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91A43EF-3516-45C3-B9F6-6FAA4025C454}"/>
              </a:ext>
            </a:extLst>
          </p:cNvPr>
          <p:cNvSpPr>
            <a:spLocks noGrp="1"/>
          </p:cNvSpPr>
          <p:nvPr>
            <p:ph idx="1"/>
          </p:nvPr>
        </p:nvSpPr>
        <p:spPr/>
        <p:txBody>
          <a:bodyPr>
            <a:normAutofit/>
          </a:bodyPr>
          <a:lstStyle/>
          <a:p>
            <a:pPr marL="0" indent="0">
              <a:buNone/>
            </a:pPr>
            <a:r>
              <a:rPr lang="en-US" sz="2000" dirty="0"/>
              <a:t>Therefore be it Resolved: to delete the sentence (There shall be no Exceptions) from Article 13.4C(2) and add Section 13.4C(3) to state: Other patches may be worn on the back of the vest provided they are in accordance with Article 13.6A and 13.6B.</a:t>
            </a:r>
          </a:p>
          <a:p>
            <a:endParaRPr lang="en-US" sz="2000" dirty="0"/>
          </a:p>
          <a:p>
            <a:pPr marL="0" indent="0">
              <a:buNone/>
            </a:pPr>
            <a:r>
              <a:rPr lang="en-US" sz="2000" dirty="0"/>
              <a:t>Adopted by Department of XXXX Executive Committee</a:t>
            </a:r>
          </a:p>
        </p:txBody>
      </p:sp>
    </p:spTree>
    <p:extLst>
      <p:ext uri="{BB962C8B-B14F-4D97-AF65-F5344CB8AC3E}">
        <p14:creationId xmlns:p14="http://schemas.microsoft.com/office/powerpoint/2010/main" val="105894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8775-AFC1-4BA4-A92D-9599300B76BC}"/>
              </a:ext>
            </a:extLst>
          </p:cNvPr>
          <p:cNvSpPr>
            <a:spLocks noGrp="1"/>
          </p:cNvSpPr>
          <p:nvPr>
            <p:ph type="title"/>
          </p:nvPr>
        </p:nvSpPr>
        <p:spPr/>
        <p:txBody>
          <a:bodyPr>
            <a:normAutofit/>
          </a:bodyPr>
          <a:lstStyle/>
          <a:p>
            <a:pPr algn="ctr"/>
            <a:r>
              <a:rPr lang="en-US" sz="2800" b="1" dirty="0"/>
              <a:t>Standard Operating Procedures</a:t>
            </a:r>
          </a:p>
        </p:txBody>
      </p:sp>
      <p:sp>
        <p:nvSpPr>
          <p:cNvPr id="3" name="Content Placeholder 2">
            <a:extLst>
              <a:ext uri="{FF2B5EF4-FFF2-40B4-BE49-F238E27FC236}">
                <a16:creationId xmlns:a16="http://schemas.microsoft.com/office/drawing/2014/main" id="{67672EA1-074A-4E0D-B7B1-E0D6B23C26CA}"/>
              </a:ext>
            </a:extLst>
          </p:cNvPr>
          <p:cNvSpPr>
            <a:spLocks noGrp="1"/>
          </p:cNvSpPr>
          <p:nvPr>
            <p:ph idx="1"/>
          </p:nvPr>
        </p:nvSpPr>
        <p:spPr/>
        <p:txBody>
          <a:bodyPr>
            <a:normAutofit/>
          </a:bodyPr>
          <a:lstStyle/>
          <a:p>
            <a:pPr marL="0" indent="0" algn="ctr">
              <a:buNone/>
            </a:pPr>
            <a:r>
              <a:rPr lang="en-US" sz="2000" b="1" dirty="0"/>
              <a:t>The Unified Constitution and By-Laws have been established to allow for consistency throughout the Nation. Its intent was to not insinuate that all Chapters, and all Departments operate in the exact same manner. There are certain things however that must be consistent with all Chapters across the Nation, as well as all Departments. This is the purpose of a Unified document for all. However, we realize that there are differences on how things are done across the country and that should be taken into consideration.</a:t>
            </a:r>
          </a:p>
          <a:p>
            <a:pPr algn="ctr"/>
            <a:r>
              <a:rPr lang="en-US" sz="2000" b="1" dirty="0"/>
              <a:t> </a:t>
            </a:r>
          </a:p>
        </p:txBody>
      </p:sp>
    </p:spTree>
    <p:extLst>
      <p:ext uri="{BB962C8B-B14F-4D97-AF65-F5344CB8AC3E}">
        <p14:creationId xmlns:p14="http://schemas.microsoft.com/office/powerpoint/2010/main" val="3245147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32AF-5172-4263-BD36-9888E221C6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335911-1529-4D16-AAFE-B8DA6C34A27E}"/>
              </a:ext>
            </a:extLst>
          </p:cNvPr>
          <p:cNvSpPr>
            <a:spLocks noGrp="1"/>
          </p:cNvSpPr>
          <p:nvPr>
            <p:ph idx="1"/>
          </p:nvPr>
        </p:nvSpPr>
        <p:spPr/>
        <p:txBody>
          <a:bodyPr>
            <a:normAutofit/>
          </a:bodyPr>
          <a:lstStyle/>
          <a:p>
            <a:pPr marL="0" indent="0" algn="ctr">
              <a:buNone/>
            </a:pPr>
            <a:r>
              <a:rPr lang="en-US" sz="2000" b="1" dirty="0"/>
              <a:t>Therefore, we shall allow for these differences by the use of Standard Operating Procedures, herein known as (SOP). The (SOP) shall be a written guideline of operations and procedures not specifically addressed in the Riders Unified Constitution and By-Laws. The development of each levels (SOP) will be brought before its membership and considered. A majority vote of the membership will allow the (SOP) to be reviewed by the next higher level (Chapters by Departments and Departments by National) . Upon the review by the governing body ascertaining the (SOP) is not in conflict with the governing body (SOP) or the Riders Unified Constitution and By-Laws, the (SOP) shall be signed, dated, and marked approved and returned to the submitting body. If the (SOP) is reviewed and found to be in conflict, the reviewing body may disapprove in entirety or by line item. The reviewing body shall return the (SOP) for correction and resubmission providing explanation providing explanation of disapproval.</a:t>
            </a:r>
          </a:p>
        </p:txBody>
      </p:sp>
    </p:spTree>
    <p:extLst>
      <p:ext uri="{BB962C8B-B14F-4D97-AF65-F5344CB8AC3E}">
        <p14:creationId xmlns:p14="http://schemas.microsoft.com/office/powerpoint/2010/main" val="90428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B50C0-3F3E-4CCE-AA0C-693BEF8A917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5193D81-54E0-4B74-9337-F904B3EF1187}"/>
              </a:ext>
            </a:extLst>
          </p:cNvPr>
          <p:cNvSpPr>
            <a:spLocks noGrp="1"/>
          </p:cNvSpPr>
          <p:nvPr>
            <p:ph idx="1"/>
          </p:nvPr>
        </p:nvSpPr>
        <p:spPr/>
        <p:txBody>
          <a:bodyPr>
            <a:normAutofit/>
          </a:bodyPr>
          <a:lstStyle/>
          <a:p>
            <a:pPr marL="0" indent="0" algn="ctr">
              <a:buNone/>
            </a:pPr>
            <a:r>
              <a:rPr lang="en-US" sz="2000" b="1" dirty="0"/>
              <a:t>Standard Operating Procedures must be on file and approved by the governing body before they are deemed to be procedures. Chapters shall forward the (SOP) to the Department Judge Advocate for review (National Judge Advocate if no Department). Department shall then forward them to the National Judge Advocate for final approval. Departments shall forward their (SOP) to the National Judge Advocate for approval. Departments shall be notified of the approval status of their (SOP). Departments and Chapters shall be notified of the approval status of Chapter (SOP)’s.</a:t>
            </a:r>
          </a:p>
          <a:p>
            <a:pPr algn="ctr"/>
            <a:endParaRPr lang="en-US" sz="2000" b="1" dirty="0"/>
          </a:p>
          <a:p>
            <a:pPr marL="0" indent="0" algn="ctr">
              <a:buNone/>
            </a:pPr>
            <a:r>
              <a:rPr lang="en-US" sz="2000" b="1" dirty="0"/>
              <a:t>Standard Operating Procedures, unlike resolutions to the By-Laws that are changed only at the Annual Meetings, may be adopted or changed at any regular meeting of membership at all levels of the Organization.</a:t>
            </a:r>
          </a:p>
          <a:p>
            <a:pPr marL="0" indent="0" algn="ctr">
              <a:buNone/>
            </a:pPr>
            <a:r>
              <a:rPr lang="en-US" sz="2000" b="1" dirty="0"/>
              <a:t>Standard Operating Procedures are required per the Unified By-Laws.</a:t>
            </a:r>
          </a:p>
          <a:p>
            <a:pPr algn="ctr"/>
            <a:r>
              <a:rPr lang="en-US" sz="2000" b="1" dirty="0"/>
              <a:t>THEY ARE TO YOUR BENIFIT</a:t>
            </a:r>
          </a:p>
        </p:txBody>
      </p:sp>
    </p:spTree>
    <p:extLst>
      <p:ext uri="{BB962C8B-B14F-4D97-AF65-F5344CB8AC3E}">
        <p14:creationId xmlns:p14="http://schemas.microsoft.com/office/powerpoint/2010/main" val="219503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A6FAC-F030-49D4-922C-FAD58EC8843D}"/>
              </a:ext>
            </a:extLst>
          </p:cNvPr>
          <p:cNvSpPr>
            <a:spLocks noGrp="1"/>
          </p:cNvSpPr>
          <p:nvPr>
            <p:ph type="title"/>
          </p:nvPr>
        </p:nvSpPr>
        <p:spPr/>
        <p:txBody>
          <a:bodyPr>
            <a:normAutofit/>
          </a:bodyPr>
          <a:lstStyle/>
          <a:p>
            <a:pPr algn="ctr"/>
            <a:r>
              <a:rPr lang="en-US" sz="2800" b="1" dirty="0"/>
              <a:t>Things to Include in the Standard Operating Procedure</a:t>
            </a:r>
          </a:p>
        </p:txBody>
      </p:sp>
      <p:sp>
        <p:nvSpPr>
          <p:cNvPr id="3" name="Content Placeholder 2">
            <a:extLst>
              <a:ext uri="{FF2B5EF4-FFF2-40B4-BE49-F238E27FC236}">
                <a16:creationId xmlns:a16="http://schemas.microsoft.com/office/drawing/2014/main" id="{B68D5538-BE66-44AF-ABB7-935C8BEA53CC}"/>
              </a:ext>
            </a:extLst>
          </p:cNvPr>
          <p:cNvSpPr>
            <a:spLocks noGrp="1"/>
          </p:cNvSpPr>
          <p:nvPr>
            <p:ph idx="1"/>
          </p:nvPr>
        </p:nvSpPr>
        <p:spPr/>
        <p:txBody>
          <a:bodyPr>
            <a:normAutofit/>
          </a:bodyPr>
          <a:lstStyle/>
          <a:p>
            <a:pPr algn="ctr"/>
            <a:r>
              <a:rPr lang="en-US" sz="2000" b="1" dirty="0"/>
              <a:t>DUES</a:t>
            </a:r>
          </a:p>
          <a:p>
            <a:pPr marL="0" indent="0" algn="ctr">
              <a:buNone/>
            </a:pPr>
            <a:r>
              <a:rPr lang="en-US" sz="2000" b="1" dirty="0"/>
              <a:t>You should list your Chapter Dues. Listing the Departments and National dues should be avoided. If they would change then you would be prompted to change you SOP to reflect others dues. The Department and National dues will be reflected in each of those SOP’s. List if you have initiation fees to cover Chapter patches. You should list procedure on verifying that parent organization dues are paid and sequence of how money is collected and how the money trail is handled.</a:t>
            </a:r>
          </a:p>
          <a:p>
            <a:pPr marL="0" indent="0" algn="ctr">
              <a:buNone/>
            </a:pPr>
            <a:r>
              <a:rPr lang="en-US" sz="2000" b="1" dirty="0"/>
              <a:t>At no time shall you require a renewing riding member to produce their legal documentation that they qualify as a Rider, except in the case of new riding members that are joining. This is clearly spelled out in the By-Laws.</a:t>
            </a:r>
          </a:p>
        </p:txBody>
      </p:sp>
    </p:spTree>
    <p:extLst>
      <p:ext uri="{BB962C8B-B14F-4D97-AF65-F5344CB8AC3E}">
        <p14:creationId xmlns:p14="http://schemas.microsoft.com/office/powerpoint/2010/main" val="3392283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AB2D-FD32-41A0-BC9F-19AC73452B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6C52A1-1A26-4345-8DEC-E5170A874639}"/>
              </a:ext>
            </a:extLst>
          </p:cNvPr>
          <p:cNvSpPr>
            <a:spLocks noGrp="1"/>
          </p:cNvSpPr>
          <p:nvPr>
            <p:ph idx="1"/>
          </p:nvPr>
        </p:nvSpPr>
        <p:spPr/>
        <p:txBody>
          <a:bodyPr>
            <a:normAutofit/>
          </a:bodyPr>
          <a:lstStyle/>
          <a:p>
            <a:pPr marL="0" indent="0" algn="ctr">
              <a:buNone/>
            </a:pPr>
            <a:r>
              <a:rPr lang="en-US" sz="2000" b="1" dirty="0"/>
              <a:t>Meeting Date and Times</a:t>
            </a:r>
          </a:p>
          <a:p>
            <a:pPr marL="0" indent="0" algn="ctr">
              <a:buNone/>
            </a:pPr>
            <a:r>
              <a:rPr lang="en-US" sz="2000" b="1" dirty="0"/>
              <a:t>Set your meeting date</a:t>
            </a:r>
          </a:p>
          <a:p>
            <a:pPr marL="0" indent="0" algn="ctr">
              <a:buNone/>
            </a:pPr>
            <a:r>
              <a:rPr lang="en-US" sz="2000" b="1" dirty="0"/>
              <a:t>Can be bi-monthly, monthly, quarterly</a:t>
            </a:r>
          </a:p>
          <a:p>
            <a:pPr marL="0" indent="0" algn="ctr">
              <a:buNone/>
            </a:pPr>
            <a:r>
              <a:rPr lang="en-US" sz="2000" b="1" dirty="0"/>
              <a:t>Set meeting time and location</a:t>
            </a:r>
          </a:p>
          <a:p>
            <a:pPr algn="ctr"/>
            <a:endParaRPr lang="en-US" sz="2000" b="1" dirty="0"/>
          </a:p>
          <a:p>
            <a:pPr algn="ctr"/>
            <a:endParaRPr lang="en-US" sz="2000" b="1" dirty="0"/>
          </a:p>
          <a:p>
            <a:pPr marL="0" indent="0" algn="ctr">
              <a:buNone/>
            </a:pPr>
            <a:r>
              <a:rPr lang="en-US" sz="2000" b="1" dirty="0"/>
              <a:t>Uniform Policy</a:t>
            </a:r>
          </a:p>
          <a:p>
            <a:pPr marL="0" indent="0" algn="ctr">
              <a:buNone/>
            </a:pPr>
            <a:r>
              <a:rPr lang="en-US" sz="2000" b="1" dirty="0"/>
              <a:t>Set your policy for uniforms at meetings</a:t>
            </a:r>
          </a:p>
          <a:p>
            <a:pPr marL="0" indent="0" algn="ctr">
              <a:buNone/>
            </a:pPr>
            <a:r>
              <a:rPr lang="en-US" sz="2000" b="1" dirty="0"/>
              <a:t>Can be full uniform per by-laws, vest and red shirt, just vest, or relaxed</a:t>
            </a:r>
          </a:p>
          <a:p>
            <a:pPr marL="0" indent="0" algn="ctr">
              <a:buNone/>
            </a:pPr>
            <a:r>
              <a:rPr lang="en-US" sz="2000" b="1" dirty="0"/>
              <a:t>Set your alcohol and under the influence policy</a:t>
            </a:r>
          </a:p>
        </p:txBody>
      </p:sp>
    </p:spTree>
    <p:extLst>
      <p:ext uri="{BB962C8B-B14F-4D97-AF65-F5344CB8AC3E}">
        <p14:creationId xmlns:p14="http://schemas.microsoft.com/office/powerpoint/2010/main" val="228474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B28C-C1EF-4448-B453-EA8D08168E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C11F78-4B0B-4A1B-BEF0-DACB2C837CA6}"/>
              </a:ext>
            </a:extLst>
          </p:cNvPr>
          <p:cNvSpPr>
            <a:spLocks noGrp="1"/>
          </p:cNvSpPr>
          <p:nvPr>
            <p:ph idx="1"/>
          </p:nvPr>
        </p:nvSpPr>
        <p:spPr/>
        <p:txBody>
          <a:bodyPr>
            <a:normAutofit/>
          </a:bodyPr>
          <a:lstStyle/>
          <a:p>
            <a:pPr marL="0" indent="0" algn="ctr">
              <a:buNone/>
            </a:pPr>
            <a:r>
              <a:rPr lang="en-US" sz="2000" b="1" dirty="0"/>
              <a:t>Spending Authority</a:t>
            </a:r>
          </a:p>
          <a:p>
            <a:pPr marL="0" indent="0" algn="ctr">
              <a:buNone/>
            </a:pPr>
            <a:r>
              <a:rPr lang="en-US" sz="2000" b="1" dirty="0"/>
              <a:t>List the amount that the President and the Executive Board may spend without prior approval from the membership</a:t>
            </a:r>
          </a:p>
          <a:p>
            <a:pPr marL="0" indent="0" algn="ctr">
              <a:buNone/>
            </a:pPr>
            <a:r>
              <a:rPr lang="en-US" sz="2000" b="1" dirty="0"/>
              <a:t>Develop a timetable for turning in receipts for reimbursement and develop a form to be completed for reimbursements</a:t>
            </a:r>
          </a:p>
          <a:p>
            <a:pPr marL="0" indent="0" algn="ctr">
              <a:buNone/>
            </a:pPr>
            <a:r>
              <a:rPr lang="en-US" sz="2000" b="1" dirty="0"/>
              <a:t>Determine who attends National and Department functions </a:t>
            </a:r>
          </a:p>
          <a:p>
            <a:pPr marL="0" indent="0" algn="ctr">
              <a:buNone/>
            </a:pPr>
            <a:r>
              <a:rPr lang="en-US" sz="2000" b="1" dirty="0"/>
              <a:t>Establish the reimbursements for Travel and Lodging</a:t>
            </a:r>
          </a:p>
          <a:p>
            <a:pPr marL="0" indent="0" algn="ctr">
              <a:buNone/>
            </a:pPr>
            <a:r>
              <a:rPr lang="en-US" sz="2000" b="1" dirty="0"/>
              <a:t>How are delegates determined</a:t>
            </a:r>
          </a:p>
          <a:p>
            <a:pPr marL="0" indent="0" algn="ctr">
              <a:buNone/>
            </a:pPr>
            <a:r>
              <a:rPr lang="en-US" sz="2000" b="1" dirty="0"/>
              <a:t>Provision for inadequate funds</a:t>
            </a:r>
          </a:p>
          <a:p>
            <a:pPr algn="ctr"/>
            <a:endParaRPr lang="en-US" sz="2000" b="1" dirty="0"/>
          </a:p>
          <a:p>
            <a:pPr algn="ctr"/>
            <a:endParaRPr lang="en-US" sz="2000" b="1" dirty="0"/>
          </a:p>
        </p:txBody>
      </p:sp>
    </p:spTree>
    <p:extLst>
      <p:ext uri="{BB962C8B-B14F-4D97-AF65-F5344CB8AC3E}">
        <p14:creationId xmlns:p14="http://schemas.microsoft.com/office/powerpoint/2010/main" val="3405983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61B0-2930-4C0C-A55C-4967217843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781B39-65C2-4EAE-94B2-388286E543A7}"/>
              </a:ext>
            </a:extLst>
          </p:cNvPr>
          <p:cNvSpPr>
            <a:spLocks noGrp="1"/>
          </p:cNvSpPr>
          <p:nvPr>
            <p:ph idx="1"/>
          </p:nvPr>
        </p:nvSpPr>
        <p:spPr/>
        <p:txBody>
          <a:bodyPr>
            <a:normAutofit/>
          </a:bodyPr>
          <a:lstStyle/>
          <a:p>
            <a:pPr marL="0" indent="0" algn="ctr">
              <a:buNone/>
            </a:pPr>
            <a:r>
              <a:rPr lang="en-US" sz="2000" b="1" dirty="0"/>
              <a:t>Structure Your Donations Within Your Budget</a:t>
            </a:r>
          </a:p>
          <a:p>
            <a:pPr marL="0" indent="0" algn="ctr">
              <a:buNone/>
            </a:pPr>
            <a:r>
              <a:rPr lang="en-US" sz="2000" b="1" dirty="0"/>
              <a:t>Set Maximum donation for Veterans Organizations, Active Military, and their families in need</a:t>
            </a:r>
          </a:p>
          <a:p>
            <a:pPr marL="0" indent="0" algn="ctr">
              <a:buNone/>
            </a:pPr>
            <a:r>
              <a:rPr lang="en-US" sz="2000" b="1" dirty="0"/>
              <a:t>Set Maximum donation for VSO’s that provide support</a:t>
            </a:r>
          </a:p>
          <a:p>
            <a:pPr marL="0" indent="0" algn="ctr">
              <a:buNone/>
            </a:pPr>
            <a:r>
              <a:rPr lang="en-US" sz="2000" b="1" dirty="0"/>
              <a:t>Set Maximum Donation for Post and Subordinates</a:t>
            </a:r>
          </a:p>
          <a:p>
            <a:pPr marL="0" indent="0" algn="ctr">
              <a:buNone/>
            </a:pPr>
            <a:r>
              <a:rPr lang="en-US" sz="2000" b="1" dirty="0"/>
              <a:t>Set Maximum Donations for Community</a:t>
            </a:r>
          </a:p>
          <a:p>
            <a:pPr marL="0" indent="0" algn="ctr">
              <a:buNone/>
            </a:pPr>
            <a:r>
              <a:rPr lang="en-US" sz="2000" b="1" dirty="0"/>
              <a:t>Set Maximum Donation for Condolences</a:t>
            </a:r>
          </a:p>
          <a:p>
            <a:pPr marL="0" indent="0" algn="ctr">
              <a:buNone/>
            </a:pPr>
            <a:r>
              <a:rPr lang="en-US" sz="2000" b="1" dirty="0"/>
              <a:t>Develop a procedure for special circumstances</a:t>
            </a:r>
          </a:p>
          <a:p>
            <a:pPr marL="0" indent="0" algn="ctr">
              <a:buNone/>
            </a:pPr>
            <a:r>
              <a:rPr lang="en-US" sz="2000" b="1" dirty="0"/>
              <a:t>Do you establish a pre qualification for donation requests</a:t>
            </a:r>
          </a:p>
          <a:p>
            <a:pPr marL="0" indent="0" algn="ctr">
              <a:buNone/>
            </a:pPr>
            <a:endParaRPr lang="en-US" sz="2000" b="1" dirty="0"/>
          </a:p>
          <a:p>
            <a:pPr algn="ctr"/>
            <a:endParaRPr lang="en-US" sz="2000" b="1" dirty="0"/>
          </a:p>
          <a:p>
            <a:pPr algn="ctr"/>
            <a:endParaRPr lang="en-US" sz="2000" b="1" dirty="0"/>
          </a:p>
        </p:txBody>
      </p:sp>
    </p:spTree>
    <p:extLst>
      <p:ext uri="{BB962C8B-B14F-4D97-AF65-F5344CB8AC3E}">
        <p14:creationId xmlns:p14="http://schemas.microsoft.com/office/powerpoint/2010/main" val="2264920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E807-92FF-43A5-8EC1-28620C0724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F43AA7-39D3-4B9B-B407-CAD982F7EFC6}"/>
              </a:ext>
            </a:extLst>
          </p:cNvPr>
          <p:cNvSpPr>
            <a:spLocks noGrp="1"/>
          </p:cNvSpPr>
          <p:nvPr>
            <p:ph idx="1"/>
          </p:nvPr>
        </p:nvSpPr>
        <p:spPr/>
        <p:txBody>
          <a:bodyPr>
            <a:normAutofit lnSpcReduction="10000"/>
          </a:bodyPr>
          <a:lstStyle/>
          <a:p>
            <a:pPr marL="0" indent="0" algn="ctr">
              <a:buNone/>
            </a:pPr>
            <a:r>
              <a:rPr lang="en-US" sz="2000" b="1" dirty="0"/>
              <a:t>Finances</a:t>
            </a:r>
          </a:p>
          <a:p>
            <a:pPr marL="0" indent="0" algn="ctr">
              <a:buNone/>
            </a:pPr>
            <a:r>
              <a:rPr lang="en-US" sz="2000" b="1" dirty="0"/>
              <a:t>Determine how many are on the Bank Account</a:t>
            </a:r>
          </a:p>
          <a:p>
            <a:pPr marL="0" indent="0" algn="ctr">
              <a:buNone/>
            </a:pPr>
            <a:r>
              <a:rPr lang="en-US" sz="2000" b="1" dirty="0"/>
              <a:t>How many and who’s signatures are required on checks</a:t>
            </a:r>
          </a:p>
          <a:p>
            <a:pPr marL="0" indent="0" algn="ctr">
              <a:buNone/>
            </a:pPr>
            <a:r>
              <a:rPr lang="en-US" sz="2000" b="1" dirty="0"/>
              <a:t>Do you authorize Debit Cards to certain officers</a:t>
            </a:r>
          </a:p>
          <a:p>
            <a:pPr algn="ctr"/>
            <a:endParaRPr lang="en-US" sz="2000" b="1" dirty="0"/>
          </a:p>
          <a:p>
            <a:pPr algn="ctr"/>
            <a:endParaRPr lang="en-US" sz="2000" b="1" dirty="0"/>
          </a:p>
          <a:p>
            <a:pPr marL="0" indent="0" algn="ctr">
              <a:buNone/>
            </a:pPr>
            <a:endParaRPr lang="en-US" sz="2000" b="1" dirty="0"/>
          </a:p>
          <a:p>
            <a:pPr marL="0" indent="0" algn="ctr">
              <a:buNone/>
            </a:pPr>
            <a:r>
              <a:rPr lang="en-US" sz="2000" b="1" dirty="0"/>
              <a:t>Elections</a:t>
            </a:r>
          </a:p>
          <a:p>
            <a:pPr marL="0" indent="0" algn="ctr">
              <a:buNone/>
            </a:pPr>
            <a:r>
              <a:rPr lang="en-US" sz="2000" b="1" dirty="0"/>
              <a:t>Term Limits are set by CBL</a:t>
            </a:r>
          </a:p>
          <a:p>
            <a:pPr marL="0" indent="0" algn="ctr">
              <a:buNone/>
            </a:pPr>
            <a:r>
              <a:rPr lang="en-US" sz="2000" b="1" dirty="0"/>
              <a:t>Qualifications to hold an office can be set based on previous experience</a:t>
            </a:r>
          </a:p>
          <a:p>
            <a:pPr marL="0" indent="0" algn="ctr">
              <a:buNone/>
            </a:pPr>
            <a:r>
              <a:rPr lang="en-US" sz="2000" b="1" dirty="0"/>
              <a:t>Also can be based on meeting attendance or participation, or both</a:t>
            </a:r>
          </a:p>
          <a:p>
            <a:pPr marL="0" indent="0" algn="ctr">
              <a:buNone/>
            </a:pPr>
            <a:endParaRPr lang="en-US" sz="2000" b="1" dirty="0"/>
          </a:p>
          <a:p>
            <a:pPr algn="ctr"/>
            <a:endParaRPr lang="en-US" sz="2000" b="1" dirty="0"/>
          </a:p>
          <a:p>
            <a:pPr algn="ctr"/>
            <a:endParaRPr lang="en-US" sz="2000" b="1" dirty="0"/>
          </a:p>
        </p:txBody>
      </p:sp>
    </p:spTree>
    <p:extLst>
      <p:ext uri="{BB962C8B-B14F-4D97-AF65-F5344CB8AC3E}">
        <p14:creationId xmlns:p14="http://schemas.microsoft.com/office/powerpoint/2010/main" val="47588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AE96-4891-4D16-997B-14A4AA6BE1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CD9E74-0F60-4B4F-933E-F9B4E0C7AF81}"/>
              </a:ext>
            </a:extLst>
          </p:cNvPr>
          <p:cNvSpPr>
            <a:spLocks noGrp="1"/>
          </p:cNvSpPr>
          <p:nvPr>
            <p:ph idx="1"/>
          </p:nvPr>
        </p:nvSpPr>
        <p:spPr/>
        <p:txBody>
          <a:bodyPr>
            <a:normAutofit/>
          </a:bodyPr>
          <a:lstStyle/>
          <a:p>
            <a:pPr marL="0" indent="0" algn="ctr">
              <a:buNone/>
            </a:pPr>
            <a:r>
              <a:rPr lang="en-US" sz="2000" b="1" dirty="0"/>
              <a:t>Miscellaneous</a:t>
            </a:r>
          </a:p>
          <a:p>
            <a:pPr algn="ctr"/>
            <a:endParaRPr lang="en-US" sz="2000" b="1" dirty="0"/>
          </a:p>
          <a:p>
            <a:pPr marL="0" indent="0" algn="ctr">
              <a:buNone/>
            </a:pPr>
            <a:r>
              <a:rPr lang="en-US" sz="2000" b="1" dirty="0"/>
              <a:t>Set your Fiscal Year</a:t>
            </a:r>
          </a:p>
          <a:p>
            <a:pPr marL="0" indent="0" algn="ctr">
              <a:buNone/>
            </a:pPr>
            <a:r>
              <a:rPr lang="en-US" sz="2000" b="1" dirty="0"/>
              <a:t>Set dates for annual Functions</a:t>
            </a:r>
          </a:p>
          <a:p>
            <a:pPr marL="0" indent="0" algn="ctr">
              <a:buNone/>
            </a:pPr>
            <a:r>
              <a:rPr lang="en-US" sz="2000" b="1" dirty="0"/>
              <a:t>Funeral Escort Procedures</a:t>
            </a:r>
          </a:p>
          <a:p>
            <a:pPr marL="0" indent="0" algn="ctr">
              <a:buNone/>
            </a:pPr>
            <a:r>
              <a:rPr lang="en-US" sz="2000" b="1" dirty="0"/>
              <a:t>What to do with extra’s from a function</a:t>
            </a:r>
          </a:p>
          <a:p>
            <a:pPr marL="0" indent="0" algn="ctr">
              <a:buNone/>
            </a:pPr>
            <a:r>
              <a:rPr lang="en-US" sz="2000" b="1" dirty="0"/>
              <a:t>(food, beverages, tee shirts, etc.)</a:t>
            </a:r>
          </a:p>
        </p:txBody>
      </p:sp>
    </p:spTree>
    <p:extLst>
      <p:ext uri="{BB962C8B-B14F-4D97-AF65-F5344CB8AC3E}">
        <p14:creationId xmlns:p14="http://schemas.microsoft.com/office/powerpoint/2010/main" val="160837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80FDA-50E1-4444-80E8-69B8FC316618}"/>
              </a:ext>
            </a:extLst>
          </p:cNvPr>
          <p:cNvSpPr>
            <a:spLocks noGrp="1"/>
          </p:cNvSpPr>
          <p:nvPr>
            <p:ph type="title"/>
          </p:nvPr>
        </p:nvSpPr>
        <p:spPr/>
        <p:txBody>
          <a:bodyPr/>
          <a:lstStyle/>
          <a:p>
            <a:pPr algn="ctr"/>
            <a:r>
              <a:rPr lang="en-US" dirty="0"/>
              <a:t>Resolutions</a:t>
            </a:r>
          </a:p>
        </p:txBody>
      </p:sp>
      <p:sp>
        <p:nvSpPr>
          <p:cNvPr id="3" name="Content Placeholder 2">
            <a:extLst>
              <a:ext uri="{FF2B5EF4-FFF2-40B4-BE49-F238E27FC236}">
                <a16:creationId xmlns:a16="http://schemas.microsoft.com/office/drawing/2014/main" id="{1770716A-D70F-46CF-8509-465C8FAF4BB8}"/>
              </a:ext>
            </a:extLst>
          </p:cNvPr>
          <p:cNvSpPr>
            <a:spLocks noGrp="1"/>
          </p:cNvSpPr>
          <p:nvPr>
            <p:ph idx="1"/>
          </p:nvPr>
        </p:nvSpPr>
        <p:spPr/>
        <p:txBody>
          <a:bodyPr/>
          <a:lstStyle/>
          <a:p>
            <a:pPr marL="0" indent="0" algn="ctr">
              <a:buNone/>
            </a:pPr>
            <a:r>
              <a:rPr lang="en-US" dirty="0"/>
              <a:t>Procedure for submitting a resolution to the Riders Unified By-Laws</a:t>
            </a:r>
          </a:p>
          <a:p>
            <a:pPr marL="0" indent="0" algn="ctr">
              <a:buNone/>
            </a:pPr>
            <a:r>
              <a:rPr lang="en-US" dirty="0"/>
              <a:t>Chapters with a Department</a:t>
            </a:r>
          </a:p>
          <a:p>
            <a:pPr marL="0" indent="0" algn="ctr">
              <a:buNone/>
            </a:pPr>
            <a:r>
              <a:rPr lang="en-US" dirty="0"/>
              <a:t>And</a:t>
            </a:r>
          </a:p>
          <a:p>
            <a:pPr marL="0" indent="0" algn="ctr">
              <a:buNone/>
            </a:pPr>
            <a:r>
              <a:rPr lang="en-US" dirty="0"/>
              <a:t>Chapters with no Department</a:t>
            </a:r>
          </a:p>
        </p:txBody>
      </p:sp>
    </p:spTree>
    <p:extLst>
      <p:ext uri="{BB962C8B-B14F-4D97-AF65-F5344CB8AC3E}">
        <p14:creationId xmlns:p14="http://schemas.microsoft.com/office/powerpoint/2010/main" val="3435248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4BE27-3B6B-4782-90AD-46573D4B2DB6}"/>
              </a:ext>
            </a:extLst>
          </p:cNvPr>
          <p:cNvSpPr>
            <a:spLocks noGrp="1"/>
          </p:cNvSpPr>
          <p:nvPr>
            <p:ph type="title"/>
          </p:nvPr>
        </p:nvSpPr>
        <p:spPr/>
        <p:txBody>
          <a:bodyPr>
            <a:normAutofit/>
          </a:bodyPr>
          <a:lstStyle/>
          <a:p>
            <a:pPr algn="ctr"/>
            <a:r>
              <a:rPr lang="en-US" sz="2800" b="1" dirty="0"/>
              <a:t>CHAPTER SOP ON FILE</a:t>
            </a:r>
            <a:br>
              <a:rPr lang="en-US" sz="2800" b="1" dirty="0"/>
            </a:br>
            <a:endParaRPr lang="en-US" sz="2800" b="1" dirty="0"/>
          </a:p>
        </p:txBody>
      </p:sp>
      <p:sp>
        <p:nvSpPr>
          <p:cNvPr id="3" name="Content Placeholder 2">
            <a:extLst>
              <a:ext uri="{FF2B5EF4-FFF2-40B4-BE49-F238E27FC236}">
                <a16:creationId xmlns:a16="http://schemas.microsoft.com/office/drawing/2014/main" id="{2E4EFE3C-284E-4C41-9547-BA8A49552442}"/>
              </a:ext>
            </a:extLst>
          </p:cNvPr>
          <p:cNvSpPr>
            <a:spLocks noGrp="1"/>
          </p:cNvSpPr>
          <p:nvPr>
            <p:ph idx="1"/>
          </p:nvPr>
        </p:nvSpPr>
        <p:spPr/>
        <p:txBody>
          <a:bodyPr>
            <a:normAutofit/>
          </a:bodyPr>
          <a:lstStyle/>
          <a:p>
            <a:pPr marL="0" indent="0" algn="ctr">
              <a:buNone/>
            </a:pPr>
            <a:r>
              <a:rPr lang="en-US" sz="1800" b="1" dirty="0"/>
              <a:t>AMVETS Riders Chapter XXX</a:t>
            </a:r>
          </a:p>
          <a:p>
            <a:pPr marL="0" indent="0" algn="ctr">
              <a:buNone/>
            </a:pPr>
            <a:r>
              <a:rPr lang="en-US" sz="1800" b="1" dirty="0"/>
              <a:t>Standard Operating Procedure (SOP)</a:t>
            </a:r>
          </a:p>
          <a:p>
            <a:pPr marL="0" indent="0" algn="ctr">
              <a:buNone/>
            </a:pPr>
            <a:endParaRPr lang="en-US" sz="1800" b="1" dirty="0"/>
          </a:p>
          <a:p>
            <a:pPr marL="0" indent="0">
              <a:buNone/>
            </a:pPr>
            <a:r>
              <a:rPr lang="en-US" sz="1800" b="1" dirty="0"/>
              <a:t>   All requests for monetary donation must be presented to the AMVETS Riders XXX Executive Board in writing no less than 72 hours prior to the next Riders XXX general meeting to give board time to review it.</a:t>
            </a:r>
          </a:p>
          <a:p>
            <a:pPr marL="0" indent="0">
              <a:buNone/>
            </a:pPr>
            <a:r>
              <a:rPr lang="en-US" sz="1800" b="1" dirty="0"/>
              <a:t>   After review, the board will present the request to the membership with a recommendation.</a:t>
            </a:r>
          </a:p>
          <a:p>
            <a:pPr marL="0" indent="0">
              <a:buNone/>
            </a:pPr>
            <a:r>
              <a:rPr lang="en-US" sz="1800" b="1" dirty="0"/>
              <a:t>   Any request not presented in this manner and time frame will not be considered at that meeting and shall be tabled until the next Riders XXX general meeting the following month.</a:t>
            </a:r>
          </a:p>
          <a:p>
            <a:pPr marL="0" indent="0">
              <a:buNone/>
            </a:pPr>
            <a:r>
              <a:rPr lang="en-US" sz="1800" b="1" dirty="0"/>
              <a:t>   This shall be the only manner in which monetary donations will be handled and there shall be no exceptions.</a:t>
            </a:r>
          </a:p>
        </p:txBody>
      </p:sp>
    </p:spTree>
    <p:extLst>
      <p:ext uri="{BB962C8B-B14F-4D97-AF65-F5344CB8AC3E}">
        <p14:creationId xmlns:p14="http://schemas.microsoft.com/office/powerpoint/2010/main" val="2801269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2DB1D-C695-4861-81B8-B01ECB58D6AD}"/>
              </a:ext>
            </a:extLst>
          </p:cNvPr>
          <p:cNvSpPr>
            <a:spLocks noGrp="1"/>
          </p:cNvSpPr>
          <p:nvPr>
            <p:ph type="title"/>
          </p:nvPr>
        </p:nvSpPr>
        <p:spPr/>
        <p:txBody>
          <a:bodyPr>
            <a:normAutofit/>
          </a:bodyPr>
          <a:lstStyle/>
          <a:p>
            <a:pPr algn="ctr"/>
            <a:r>
              <a:rPr lang="en-US" sz="2800" b="1" dirty="0"/>
              <a:t>DEPARTMENT SOP ON FILE</a:t>
            </a:r>
          </a:p>
        </p:txBody>
      </p:sp>
      <p:sp>
        <p:nvSpPr>
          <p:cNvPr id="3" name="Content Placeholder 2">
            <a:extLst>
              <a:ext uri="{FF2B5EF4-FFF2-40B4-BE49-F238E27FC236}">
                <a16:creationId xmlns:a16="http://schemas.microsoft.com/office/drawing/2014/main" id="{011CC6EE-C9EC-47DD-9BA1-912654766FCF}"/>
              </a:ext>
            </a:extLst>
          </p:cNvPr>
          <p:cNvSpPr>
            <a:spLocks noGrp="1"/>
          </p:cNvSpPr>
          <p:nvPr>
            <p:ph idx="1"/>
          </p:nvPr>
        </p:nvSpPr>
        <p:spPr/>
        <p:txBody>
          <a:bodyPr/>
          <a:lstStyle/>
          <a:p>
            <a:pPr marL="0" indent="0">
              <a:buNone/>
            </a:pPr>
            <a:r>
              <a:rPr lang="en-US" dirty="0"/>
              <a:t>AMVETS Riders</a:t>
            </a:r>
          </a:p>
          <a:p>
            <a:pPr marL="0" indent="0">
              <a:buNone/>
            </a:pPr>
            <a:r>
              <a:rPr lang="en-US" dirty="0"/>
              <a:t>Department of XXX</a:t>
            </a:r>
          </a:p>
          <a:p>
            <a:pPr marL="0" indent="0" algn="ctr">
              <a:buNone/>
            </a:pPr>
            <a:r>
              <a:rPr lang="en-US" sz="2000" b="1" dirty="0"/>
              <a:t>Standard Operating Procedures (SOP) for AMVETS Riders Department of XXX</a:t>
            </a:r>
          </a:p>
          <a:p>
            <a:pPr marL="0" indent="0">
              <a:buNone/>
            </a:pPr>
            <a:r>
              <a:rPr lang="en-US" sz="1800" b="1" dirty="0"/>
              <a:t>AMVETS Riders Department of XXX adopts the National Riders Unified Constitution and Unified By-Laws for organization structure, rules and regulations. Items that are neither covered or have been modified to meet local requirements are detailed in the following Standard Operating Procedures (SOP)</a:t>
            </a:r>
          </a:p>
          <a:p>
            <a:pPr marL="0" indent="0">
              <a:buNone/>
            </a:pPr>
            <a:r>
              <a:rPr lang="en-US" sz="1800" b="1" dirty="0"/>
              <a:t>Dues</a:t>
            </a:r>
          </a:p>
          <a:p>
            <a:pPr marL="0" indent="0">
              <a:buNone/>
            </a:pPr>
            <a:r>
              <a:rPr lang="en-US" sz="1800" b="1" dirty="0"/>
              <a:t>All chapter 1</a:t>
            </a:r>
            <a:r>
              <a:rPr lang="en-US" sz="1800" b="1" baseline="30000" dirty="0"/>
              <a:t>st</a:t>
            </a:r>
            <a:r>
              <a:rPr lang="en-US" sz="1800" b="1" dirty="0"/>
              <a:t> vices will use the matrix document/spreadsheet to document the membership set up by National AMVETS Riders. Renewals will be sent to the Department of XXX AMVETS Riders 1</a:t>
            </a:r>
            <a:r>
              <a:rPr lang="en-US" sz="1800" b="1" baseline="30000" dirty="0"/>
              <a:t>st</a:t>
            </a:r>
            <a:r>
              <a:rPr lang="en-US" sz="1800" b="1" dirty="0"/>
              <a:t> vice by March 1</a:t>
            </a:r>
            <a:r>
              <a:rPr lang="en-US" sz="1800" b="1" baseline="30000" dirty="0"/>
              <a:t>st</a:t>
            </a:r>
            <a:r>
              <a:rPr lang="en-US" sz="1800" b="1" dirty="0"/>
              <a:t> of each calendar year.</a:t>
            </a:r>
          </a:p>
          <a:p>
            <a:pPr marL="0" indent="0">
              <a:buNone/>
            </a:pPr>
            <a:r>
              <a:rPr lang="en-US" sz="1800" b="1" dirty="0"/>
              <a:t>There will be two (2) separate checks made out to: Department of XXX AMVETS Riders and National AMVETS Riders.</a:t>
            </a:r>
          </a:p>
        </p:txBody>
      </p:sp>
    </p:spTree>
    <p:extLst>
      <p:ext uri="{BB962C8B-B14F-4D97-AF65-F5344CB8AC3E}">
        <p14:creationId xmlns:p14="http://schemas.microsoft.com/office/powerpoint/2010/main" val="1714220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87F10-1D5B-40E3-BF50-1DA4ADF49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5F2471-710A-4C01-A6A2-5847BD3147D6}"/>
              </a:ext>
            </a:extLst>
          </p:cNvPr>
          <p:cNvSpPr>
            <a:spLocks noGrp="1"/>
          </p:cNvSpPr>
          <p:nvPr>
            <p:ph idx="1"/>
          </p:nvPr>
        </p:nvSpPr>
        <p:spPr/>
        <p:txBody>
          <a:bodyPr>
            <a:normAutofit/>
          </a:bodyPr>
          <a:lstStyle/>
          <a:p>
            <a:pPr marL="0" indent="0">
              <a:buNone/>
            </a:pPr>
            <a:r>
              <a:rPr lang="en-US" sz="1800" b="1" dirty="0"/>
              <a:t>$12.00 per Rider and $12.00 per Supporter is the amount of the check to be written to National AMVETS Riders. $5.00 per Rider is the amount of the check to be written to Department of XXX AMVETS Riders. Each check should have the quantity of Riders and Supporters on the check in the memo area.</a:t>
            </a:r>
          </a:p>
          <a:p>
            <a:pPr marL="0" indent="0">
              <a:buNone/>
            </a:pPr>
            <a:r>
              <a:rPr lang="en-US" sz="1800" b="1" dirty="0"/>
              <a:t>Meetings</a:t>
            </a:r>
          </a:p>
          <a:p>
            <a:pPr marL="0" indent="0">
              <a:buNone/>
            </a:pPr>
            <a:r>
              <a:rPr lang="en-US" sz="1800" b="1" dirty="0"/>
              <a:t>Meetings will be held as called by the AMVETS Riders Department of XXX President. Meetings will be held in coordination with the Department od XXX AMVETS.</a:t>
            </a:r>
          </a:p>
          <a:p>
            <a:pPr marL="0" indent="0">
              <a:buNone/>
            </a:pPr>
            <a:r>
              <a:rPr lang="en-US" sz="1800" b="1" dirty="0"/>
              <a:t>Uniforms and Insignia</a:t>
            </a:r>
          </a:p>
          <a:p>
            <a:pPr marL="0" indent="0">
              <a:buNone/>
            </a:pPr>
            <a:r>
              <a:rPr lang="en-US" sz="1800" b="1" dirty="0"/>
              <a:t>All Riders will wear a collard red shirt, approved Rider vest, and appropriate beret for all Department meetings and functions.</a:t>
            </a:r>
          </a:p>
          <a:p>
            <a:pPr marL="0" indent="0">
              <a:buNone/>
            </a:pPr>
            <a:r>
              <a:rPr lang="en-US" sz="1800" b="1" dirty="0"/>
              <a:t>Finances</a:t>
            </a:r>
          </a:p>
          <a:p>
            <a:pPr marL="0" indent="0">
              <a:buNone/>
            </a:pPr>
            <a:r>
              <a:rPr lang="en-US" sz="1800" b="1" dirty="0"/>
              <a:t>Any check written to any payee and is not cashed within six(6) months from the time the check was written will have a stop payment placed and the funds will be added back to the general fund.</a:t>
            </a:r>
          </a:p>
        </p:txBody>
      </p:sp>
    </p:spTree>
    <p:extLst>
      <p:ext uri="{BB962C8B-B14F-4D97-AF65-F5344CB8AC3E}">
        <p14:creationId xmlns:p14="http://schemas.microsoft.com/office/powerpoint/2010/main" val="3770693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E7D0-519B-4975-9629-3B14EC1C2A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2E367B-C38F-4D03-A004-743269B2DF90}"/>
              </a:ext>
            </a:extLst>
          </p:cNvPr>
          <p:cNvSpPr>
            <a:spLocks noGrp="1"/>
          </p:cNvSpPr>
          <p:nvPr>
            <p:ph idx="1"/>
          </p:nvPr>
        </p:nvSpPr>
        <p:spPr/>
        <p:txBody>
          <a:bodyPr>
            <a:normAutofit/>
          </a:bodyPr>
          <a:lstStyle/>
          <a:p>
            <a:pPr marL="0" indent="0">
              <a:buNone/>
            </a:pPr>
            <a:r>
              <a:rPr lang="en-US" sz="1800" b="1" dirty="0"/>
              <a:t>AMVETS Riders Department of XXX Treasurer shall deposit funds received within two (2) weeks of receiving funds.</a:t>
            </a:r>
          </a:p>
          <a:p>
            <a:pPr marL="0" indent="0">
              <a:buNone/>
            </a:pPr>
            <a:r>
              <a:rPr lang="en-US" sz="1800" b="1" dirty="0"/>
              <a:t>AMVETS Riders Department of XXX President has authority to spend up to $100.00 to be used at their discretion without approval from the Executive Committee or membership body and will produce receipts or correspondence. This will be included in the President’s report at the next scheduled meeting.</a:t>
            </a:r>
          </a:p>
          <a:p>
            <a:pPr marL="0" indent="0">
              <a:buNone/>
            </a:pPr>
            <a:r>
              <a:rPr lang="en-US" sz="1800" b="1" dirty="0"/>
              <a:t>AMVETS Riders Department of XXX Executive Committee has authority to spend up to $250.00 for donations  without a vote from the membership body for approval. Voting can be done via e-mail, text, phone or in person. This will be included in the President’s report at the next scheduled meeting.</a:t>
            </a:r>
          </a:p>
          <a:p>
            <a:pPr marL="0" indent="0">
              <a:buNone/>
            </a:pPr>
            <a:r>
              <a:rPr lang="en-US" sz="1800" b="1" dirty="0"/>
              <a:t>If any check is photocopied, for security reasons, the account and routing number will be blacked out on all copies.</a:t>
            </a:r>
          </a:p>
          <a:p>
            <a:pPr marL="0" indent="0">
              <a:buNone/>
            </a:pPr>
            <a:r>
              <a:rPr lang="en-US" sz="1800" b="1" dirty="0"/>
              <a:t>Chapter Travel Expense Policy</a:t>
            </a:r>
          </a:p>
          <a:p>
            <a:pPr marL="0" indent="0">
              <a:buNone/>
            </a:pPr>
            <a:r>
              <a:rPr lang="en-US" sz="1800" b="1" dirty="0"/>
              <a:t>The following policy is for the payment and documenting of expenses for the Department of XXX AMVETS Riders, Department of XXX Officers, and other members of the Riders Organization when authorized by the Riders Department President and Riders Department Executive Board.</a:t>
            </a:r>
          </a:p>
        </p:txBody>
      </p:sp>
    </p:spTree>
    <p:extLst>
      <p:ext uri="{BB962C8B-B14F-4D97-AF65-F5344CB8AC3E}">
        <p14:creationId xmlns:p14="http://schemas.microsoft.com/office/powerpoint/2010/main" val="2919589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20CD-7F0E-40CE-AC93-C3FBAB2994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38C38F-C882-4F6A-8EDA-9CB7F6B89F8F}"/>
              </a:ext>
            </a:extLst>
          </p:cNvPr>
          <p:cNvSpPr>
            <a:spLocks noGrp="1"/>
          </p:cNvSpPr>
          <p:nvPr>
            <p:ph idx="1"/>
          </p:nvPr>
        </p:nvSpPr>
        <p:spPr/>
        <p:txBody>
          <a:bodyPr>
            <a:normAutofit lnSpcReduction="10000"/>
          </a:bodyPr>
          <a:lstStyle/>
          <a:p>
            <a:pPr marL="0" indent="0">
              <a:buNone/>
            </a:pPr>
            <a:r>
              <a:rPr lang="en-US" sz="1800" b="1" dirty="0"/>
              <a:t>If the current department of XXX President is not able to attend any National meeting it will follow down the chain of command to the next ranking officer. If no officer can attend, a vote will be made for a nominated member to go in an Officer’s place as the Department of XXX Delegate. Travel may be authorized for more than one attendee.</a:t>
            </a:r>
          </a:p>
          <a:p>
            <a:pPr marL="0" indent="0">
              <a:buNone/>
            </a:pPr>
            <a:r>
              <a:rPr lang="en-US" sz="1800" b="1" dirty="0"/>
              <a:t>Payment for attendance at National Mid-Year rally and National Conventions will be paid at the following rates:</a:t>
            </a:r>
          </a:p>
          <a:p>
            <a:pPr marL="0" indent="0">
              <a:buNone/>
            </a:pPr>
            <a:r>
              <a:rPr lang="en-US" sz="1800" b="1" dirty="0"/>
              <a:t>National Mid-Year Rally</a:t>
            </a:r>
          </a:p>
          <a:p>
            <a:pPr marL="0" indent="0">
              <a:buNone/>
            </a:pPr>
            <a:r>
              <a:rPr lang="en-US" sz="1800" b="1" dirty="0"/>
              <a:t>   The allotted and authorized members shall have travel and lodging expenses up to $250.00 per event to attend the authorized Riders event. If the Department President is unable to attend this expenditure this expenditure is offered to the next subordinate Department Officer or delegates. This is subject to availability of funds.</a:t>
            </a:r>
          </a:p>
          <a:p>
            <a:pPr marL="0" indent="0">
              <a:buNone/>
            </a:pPr>
            <a:r>
              <a:rPr lang="en-US" sz="1800" b="1" dirty="0"/>
              <a:t>National Convention</a:t>
            </a:r>
          </a:p>
          <a:p>
            <a:pPr marL="0" indent="0">
              <a:buNone/>
            </a:pPr>
            <a:r>
              <a:rPr lang="en-US" sz="1800" b="1" dirty="0"/>
              <a:t>   The allotted and authorized members shall have travel and lodging expenses up  to $500.00 per event to attend the authorized Riders event. If the Department President is unable to attend this expenditure is offered to the next subordinate Department Officer or delegate. This is subject to availability of funds.</a:t>
            </a:r>
          </a:p>
        </p:txBody>
      </p:sp>
    </p:spTree>
    <p:extLst>
      <p:ext uri="{BB962C8B-B14F-4D97-AF65-F5344CB8AC3E}">
        <p14:creationId xmlns:p14="http://schemas.microsoft.com/office/powerpoint/2010/main" val="3528592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53F6-7C86-4AC4-95C4-D247BC7EEC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742BBA-8EE7-44FA-9634-1A19E9D50624}"/>
              </a:ext>
            </a:extLst>
          </p:cNvPr>
          <p:cNvSpPr>
            <a:spLocks noGrp="1"/>
          </p:cNvSpPr>
          <p:nvPr>
            <p:ph idx="1"/>
          </p:nvPr>
        </p:nvSpPr>
        <p:spPr/>
        <p:txBody>
          <a:bodyPr>
            <a:normAutofit/>
          </a:bodyPr>
          <a:lstStyle/>
          <a:p>
            <a:pPr marL="0" indent="0">
              <a:buNone/>
            </a:pPr>
            <a:r>
              <a:rPr lang="en-US" sz="1800" b="1" dirty="0"/>
              <a:t>Delegates, beyond the Executive Board, reimbursement amounts for National Mid-Year Rally and National Convention will be set each year at the meeting prior to the event as the budget allows.</a:t>
            </a:r>
          </a:p>
          <a:p>
            <a:pPr marL="0" indent="0">
              <a:buNone/>
            </a:pPr>
            <a:r>
              <a:rPr lang="en-US" sz="1800" b="1" dirty="0"/>
              <a:t>Expenses incurred while on official business shall be accounted for with legible receipts clearly stating the member’s name, date, place of purchase, and amount. The Treasurer shall date and initial receipts when received,</a:t>
            </a:r>
          </a:p>
          <a:p>
            <a:pPr marL="0" indent="0">
              <a:buNone/>
            </a:pPr>
            <a:r>
              <a:rPr lang="en-US" sz="1800" b="1" dirty="0"/>
              <a:t>Expenses shall be listed on the official National AMVETS Riders Travel and/or Expense Report and submitted to the Department Treasurer no later than 30 days following expenditures.</a:t>
            </a:r>
          </a:p>
          <a:p>
            <a:pPr marL="0" indent="0">
              <a:buNone/>
            </a:pPr>
            <a:r>
              <a:rPr lang="en-US" sz="1800" b="1" dirty="0"/>
              <a:t>All expenses seeking reimbursement must have supporting documentation to be valid. All members are required to submit receipts to Department Treasurer no later than thirty (30) days from when the expense is incurred. Department Treasurer is responsible for ensuring all expenses have supporting receipts.</a:t>
            </a:r>
          </a:p>
          <a:p>
            <a:pPr marL="0" indent="0">
              <a:buNone/>
            </a:pPr>
            <a:r>
              <a:rPr lang="en-US" sz="1800" b="1" dirty="0"/>
              <a:t>An Official AMVETS Riders expense report must be completed and submitted to the Department Riders Treasurer in accordance with the time lines stated above. All expenses must have receipts.</a:t>
            </a:r>
          </a:p>
        </p:txBody>
      </p:sp>
    </p:spTree>
    <p:extLst>
      <p:ext uri="{BB962C8B-B14F-4D97-AF65-F5344CB8AC3E}">
        <p14:creationId xmlns:p14="http://schemas.microsoft.com/office/powerpoint/2010/main" val="3036931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8B2D-7420-42A0-8DAA-9AE7427BCE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709497-1B5A-44FC-AFCE-E329D0187386}"/>
              </a:ext>
            </a:extLst>
          </p:cNvPr>
          <p:cNvSpPr>
            <a:spLocks noGrp="1"/>
          </p:cNvSpPr>
          <p:nvPr>
            <p:ph idx="1"/>
          </p:nvPr>
        </p:nvSpPr>
        <p:spPr/>
        <p:txBody>
          <a:bodyPr>
            <a:normAutofit/>
          </a:bodyPr>
          <a:lstStyle/>
          <a:p>
            <a:pPr marL="0" indent="0">
              <a:buNone/>
            </a:pPr>
            <a:r>
              <a:rPr lang="en-US" sz="1800" b="1" dirty="0"/>
              <a:t>There will be no advanced payment for travel, lodging, or other expenses. Any reimbursement received or receiving from their Parent Organization or local Chapter is to be used first before the Department Riders picks up the remaining costs of eligible expenses. This travel expense policy is not a guarantee of all reimbursements stated. If for acceptable financial reasons approved by 2/3 vote of the Riders Chapter Executive Board any or all reimbursements may be reduced or eliminated.</a:t>
            </a:r>
          </a:p>
          <a:p>
            <a:pPr marL="0" indent="0">
              <a:buNone/>
            </a:pPr>
            <a:r>
              <a:rPr lang="en-US" sz="1800" b="1" dirty="0"/>
              <a:t>Prior notification of reimbursement changes will be given before expenses are incurred by individual.</a:t>
            </a:r>
          </a:p>
        </p:txBody>
      </p:sp>
    </p:spTree>
    <p:extLst>
      <p:ext uri="{BB962C8B-B14F-4D97-AF65-F5344CB8AC3E}">
        <p14:creationId xmlns:p14="http://schemas.microsoft.com/office/powerpoint/2010/main" val="2668227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817D2-57B8-420C-83B2-DA9A8FE47F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C04E41-5C8B-4668-B552-A4F2A7AC067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92726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5D7B-3B11-417F-AA3E-64E478A1E6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724991-ACF8-4B53-A3B3-0D9F0ACF60B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411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0D3F9-7B73-4009-B4C9-CFE07491C446}"/>
              </a:ext>
            </a:extLst>
          </p:cNvPr>
          <p:cNvSpPr>
            <a:spLocks noGrp="1"/>
          </p:cNvSpPr>
          <p:nvPr>
            <p:ph type="title"/>
          </p:nvPr>
        </p:nvSpPr>
        <p:spPr/>
        <p:txBody>
          <a:bodyPr>
            <a:normAutofit/>
          </a:bodyPr>
          <a:lstStyle/>
          <a:p>
            <a:pPr algn="ctr"/>
            <a:endParaRPr lang="en-US" sz="2000" dirty="0"/>
          </a:p>
        </p:txBody>
      </p:sp>
      <p:sp>
        <p:nvSpPr>
          <p:cNvPr id="3" name="Content Placeholder 2">
            <a:extLst>
              <a:ext uri="{FF2B5EF4-FFF2-40B4-BE49-F238E27FC236}">
                <a16:creationId xmlns:a16="http://schemas.microsoft.com/office/drawing/2014/main" id="{16CA1106-6A5C-4AC3-ADE9-FBBED575FC7F}"/>
              </a:ext>
            </a:extLst>
          </p:cNvPr>
          <p:cNvSpPr>
            <a:spLocks noGrp="1"/>
          </p:cNvSpPr>
          <p:nvPr>
            <p:ph idx="1"/>
          </p:nvPr>
        </p:nvSpPr>
        <p:spPr/>
        <p:txBody>
          <a:bodyPr>
            <a:normAutofit fontScale="92500" lnSpcReduction="10000"/>
          </a:bodyPr>
          <a:lstStyle/>
          <a:p>
            <a:pPr marL="0" indent="0" algn="ctr">
              <a:buNone/>
            </a:pPr>
            <a:r>
              <a:rPr lang="en-US" sz="2000" dirty="0"/>
              <a:t>National Convention Floor</a:t>
            </a:r>
          </a:p>
          <a:p>
            <a:pPr marL="0" indent="0" algn="ctr">
              <a:buNone/>
            </a:pPr>
            <a:r>
              <a:rPr lang="en-US" sz="2000" dirty="0"/>
              <a:t>National Committee</a:t>
            </a:r>
          </a:p>
          <a:p>
            <a:pPr marL="0" indent="0" algn="ctr">
              <a:buNone/>
            </a:pPr>
            <a:r>
              <a:rPr lang="en-US" sz="2000" dirty="0"/>
              <a:t>National President</a:t>
            </a:r>
          </a:p>
          <a:p>
            <a:pPr marL="0" indent="0" algn="ctr">
              <a:buNone/>
            </a:pPr>
            <a:r>
              <a:rPr lang="en-US" sz="2000" dirty="0"/>
              <a:t>National Judge Advocate</a:t>
            </a:r>
          </a:p>
          <a:p>
            <a:pPr marL="0" indent="0" algn="ctr">
              <a:buNone/>
            </a:pPr>
            <a:r>
              <a:rPr lang="en-US" sz="2000" dirty="0"/>
              <a:t>National Executive Committee or Standing National Committee</a:t>
            </a:r>
          </a:p>
          <a:p>
            <a:pPr marL="0" indent="0" algn="ctr">
              <a:buNone/>
            </a:pPr>
            <a:endParaRPr lang="en-US" sz="2000" dirty="0"/>
          </a:p>
          <a:p>
            <a:pPr marL="0" indent="0">
              <a:buNone/>
            </a:pPr>
            <a:r>
              <a:rPr lang="en-US" sz="2000" dirty="0"/>
              <a:t>Department Convention                                                                                 Chapter  Annual Meeting</a:t>
            </a:r>
          </a:p>
          <a:p>
            <a:pPr marL="0" indent="0">
              <a:buNone/>
            </a:pPr>
            <a:r>
              <a:rPr lang="en-US" sz="2000" dirty="0"/>
              <a:t>Department Executive Committee                                                               Chapter Executive Committee</a:t>
            </a:r>
          </a:p>
          <a:p>
            <a:pPr marL="0" indent="0">
              <a:buNone/>
            </a:pPr>
            <a:r>
              <a:rPr lang="en-US" sz="2000" dirty="0"/>
              <a:t>Chapter Executive Committee                                                                       Individual</a:t>
            </a:r>
          </a:p>
          <a:p>
            <a:pPr marL="0" indent="0">
              <a:buNone/>
            </a:pPr>
            <a:r>
              <a:rPr lang="en-US" sz="2000" dirty="0"/>
              <a:t>Chapter Annual Meeting</a:t>
            </a:r>
          </a:p>
          <a:p>
            <a:pPr marL="0" indent="0">
              <a:buNone/>
            </a:pPr>
            <a:r>
              <a:rPr lang="en-US" sz="2000" dirty="0"/>
              <a:t>Individual</a:t>
            </a:r>
          </a:p>
          <a:p>
            <a:pPr marL="0" indent="0">
              <a:buNone/>
            </a:pPr>
            <a:r>
              <a:rPr lang="en-US" sz="2000" dirty="0"/>
              <a:t>                             Chapters With Department                        Chapters With NO Department</a:t>
            </a:r>
          </a:p>
          <a:p>
            <a:pPr marL="0" indent="0">
              <a:buNone/>
            </a:pPr>
            <a:endParaRPr lang="en-US" sz="2000" dirty="0"/>
          </a:p>
        </p:txBody>
      </p:sp>
    </p:spTree>
    <p:extLst>
      <p:ext uri="{BB962C8B-B14F-4D97-AF65-F5344CB8AC3E}">
        <p14:creationId xmlns:p14="http://schemas.microsoft.com/office/powerpoint/2010/main" val="308096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2656-DE7B-4290-9DF5-FF49CE9BE299}"/>
              </a:ext>
            </a:extLst>
          </p:cNvPr>
          <p:cNvSpPr>
            <a:spLocks noGrp="1"/>
          </p:cNvSpPr>
          <p:nvPr>
            <p:ph type="title"/>
          </p:nvPr>
        </p:nvSpPr>
        <p:spPr/>
        <p:txBody>
          <a:bodyPr>
            <a:normAutofit/>
          </a:bodyPr>
          <a:lstStyle/>
          <a:p>
            <a:pPr algn="ctr"/>
            <a:r>
              <a:rPr lang="en-US" sz="2400" dirty="0"/>
              <a:t>Key Points Regarding Resolutions</a:t>
            </a:r>
          </a:p>
        </p:txBody>
      </p:sp>
      <p:sp>
        <p:nvSpPr>
          <p:cNvPr id="3" name="Content Placeholder 2">
            <a:extLst>
              <a:ext uri="{FF2B5EF4-FFF2-40B4-BE49-F238E27FC236}">
                <a16:creationId xmlns:a16="http://schemas.microsoft.com/office/drawing/2014/main" id="{ECF4EB92-D13A-4C3F-9A1A-BFA709902D1F}"/>
              </a:ext>
            </a:extLst>
          </p:cNvPr>
          <p:cNvSpPr>
            <a:spLocks noGrp="1"/>
          </p:cNvSpPr>
          <p:nvPr>
            <p:ph idx="1"/>
          </p:nvPr>
        </p:nvSpPr>
        <p:spPr/>
        <p:txBody>
          <a:bodyPr>
            <a:normAutofit/>
          </a:bodyPr>
          <a:lstStyle/>
          <a:p>
            <a:pPr marL="0" indent="0" algn="ctr">
              <a:buNone/>
            </a:pPr>
            <a:r>
              <a:rPr lang="en-US" sz="2000" dirty="0"/>
              <a:t>Constitution</a:t>
            </a:r>
          </a:p>
          <a:p>
            <a:pPr marL="0" indent="0" algn="ctr">
              <a:buNone/>
            </a:pPr>
            <a:r>
              <a:rPr lang="en-US" sz="2000" dirty="0"/>
              <a:t>Must be amended by 2/3 vote of Convention Delegates</a:t>
            </a:r>
          </a:p>
          <a:p>
            <a:pPr marL="0" indent="0" algn="ctr">
              <a:buNone/>
            </a:pPr>
            <a:r>
              <a:rPr lang="en-US" sz="2000" dirty="0"/>
              <a:t>May be amended from Convention Floor, without notice, by unanimous vote of Convention Delegates, and must go to the CBL Committee and reported to Convention Floor</a:t>
            </a:r>
          </a:p>
          <a:p>
            <a:pPr marL="0" indent="0" algn="ctr">
              <a:buNone/>
            </a:pPr>
            <a:r>
              <a:rPr lang="en-US" sz="2000" dirty="0"/>
              <a:t>Must be considered for a minimum of 1 hour</a:t>
            </a:r>
          </a:p>
          <a:p>
            <a:pPr algn="ctr"/>
            <a:endParaRPr lang="en-US" sz="2000" dirty="0"/>
          </a:p>
          <a:p>
            <a:pPr marL="0" indent="0" algn="ctr">
              <a:buNone/>
            </a:pPr>
            <a:r>
              <a:rPr lang="en-US" sz="2000" dirty="0"/>
              <a:t>By-Laws</a:t>
            </a:r>
          </a:p>
          <a:p>
            <a:pPr marL="0" indent="0" algn="ctr">
              <a:buNone/>
            </a:pPr>
            <a:r>
              <a:rPr lang="en-US" sz="2000" dirty="0"/>
              <a:t>Must be amended by a majority vote of Convention Delegates</a:t>
            </a:r>
          </a:p>
          <a:p>
            <a:pPr marL="0" indent="0" algn="ctr">
              <a:buNone/>
            </a:pPr>
            <a:r>
              <a:rPr lang="en-US" sz="2000" dirty="0"/>
              <a:t>May be amended from the Convention floor, without notice, by a 2/3 vote of Convention Delegates, and must go to the CBL Committee and reported to Convention Floor</a:t>
            </a:r>
          </a:p>
          <a:p>
            <a:pPr algn="ctr"/>
            <a:r>
              <a:rPr lang="en-US" sz="2000" dirty="0"/>
              <a:t>Must be considered for a minimum of 1 hour</a:t>
            </a:r>
          </a:p>
        </p:txBody>
      </p:sp>
    </p:spTree>
    <p:extLst>
      <p:ext uri="{BB962C8B-B14F-4D97-AF65-F5344CB8AC3E}">
        <p14:creationId xmlns:p14="http://schemas.microsoft.com/office/powerpoint/2010/main" val="75266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B6A-45E7-4A8D-870B-56E85FA746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2C953E-7680-4CD3-AC37-DFC887337D93}"/>
              </a:ext>
            </a:extLst>
          </p:cNvPr>
          <p:cNvSpPr>
            <a:spLocks noGrp="1"/>
          </p:cNvSpPr>
          <p:nvPr>
            <p:ph idx="1"/>
          </p:nvPr>
        </p:nvSpPr>
        <p:spPr/>
        <p:txBody>
          <a:bodyPr>
            <a:normAutofit/>
          </a:bodyPr>
          <a:lstStyle/>
          <a:p>
            <a:pPr marL="0" indent="0" algn="ctr">
              <a:buNone/>
            </a:pPr>
            <a:r>
              <a:rPr lang="en-US" sz="2000" dirty="0"/>
              <a:t>Amendments to the Constitution and By-Laws shall take effect immediately upon adoption, unless otherwise specified by the adopted resolution</a:t>
            </a:r>
          </a:p>
          <a:p>
            <a:pPr algn="ctr"/>
            <a:endParaRPr lang="en-US" sz="2000" dirty="0"/>
          </a:p>
          <a:p>
            <a:pPr marL="0" indent="0" algn="ctr">
              <a:buNone/>
            </a:pPr>
            <a:r>
              <a:rPr lang="en-US" sz="2000" dirty="0"/>
              <a:t>The Riders Constitution and By-Laws shall automatically be amended by any action taken by our AMVETS Organization, affecting the Constitution of the AMVETS Riders</a:t>
            </a:r>
          </a:p>
          <a:p>
            <a:pPr algn="ctr"/>
            <a:endParaRPr lang="en-US" sz="2000" dirty="0"/>
          </a:p>
          <a:p>
            <a:pPr marL="0" indent="0" algn="ctr">
              <a:buNone/>
            </a:pPr>
            <a:r>
              <a:rPr lang="en-US" sz="2000" dirty="0"/>
              <a:t>Any proposed resolution to the Unified Constitution or By-Laws shall be submitted to the National Judge Advocate 30 days prior to the opening date of the National Convention</a:t>
            </a:r>
          </a:p>
        </p:txBody>
      </p:sp>
    </p:spTree>
    <p:extLst>
      <p:ext uri="{BB962C8B-B14F-4D97-AF65-F5344CB8AC3E}">
        <p14:creationId xmlns:p14="http://schemas.microsoft.com/office/powerpoint/2010/main" val="93589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9E40-31AD-4AE5-B90A-FD9FDA97AC08}"/>
              </a:ext>
            </a:extLst>
          </p:cNvPr>
          <p:cNvSpPr>
            <a:spLocks noGrp="1"/>
          </p:cNvSpPr>
          <p:nvPr>
            <p:ph type="title"/>
          </p:nvPr>
        </p:nvSpPr>
        <p:spPr/>
        <p:txBody>
          <a:bodyPr/>
          <a:lstStyle/>
          <a:p>
            <a:pPr algn="ctr"/>
            <a:r>
              <a:rPr lang="en-US" dirty="0"/>
              <a:t>Formatting a Resolution</a:t>
            </a:r>
          </a:p>
        </p:txBody>
      </p:sp>
      <p:sp>
        <p:nvSpPr>
          <p:cNvPr id="3" name="Content Placeholder 2">
            <a:extLst>
              <a:ext uri="{FF2B5EF4-FFF2-40B4-BE49-F238E27FC236}">
                <a16:creationId xmlns:a16="http://schemas.microsoft.com/office/drawing/2014/main" id="{1D31C765-595A-45E7-A651-151C9DDBCE0B}"/>
              </a:ext>
            </a:extLst>
          </p:cNvPr>
          <p:cNvSpPr>
            <a:spLocks noGrp="1"/>
          </p:cNvSpPr>
          <p:nvPr>
            <p:ph idx="1"/>
          </p:nvPr>
        </p:nvSpPr>
        <p:spPr/>
        <p:txBody>
          <a:bodyPr/>
          <a:lstStyle/>
          <a:p>
            <a:pPr algn="ctr"/>
            <a:r>
              <a:rPr lang="en-US" dirty="0"/>
              <a:t>Must Include</a:t>
            </a:r>
          </a:p>
          <a:p>
            <a:pPr algn="ctr"/>
            <a:endParaRPr lang="en-US" dirty="0"/>
          </a:p>
          <a:p>
            <a:pPr algn="ctr"/>
            <a:r>
              <a:rPr lang="en-US" dirty="0"/>
              <a:t>Reference to Constitution or By-laws</a:t>
            </a:r>
          </a:p>
          <a:p>
            <a:pPr algn="ctr"/>
            <a:r>
              <a:rPr lang="en-US" dirty="0"/>
              <a:t>Subject</a:t>
            </a:r>
          </a:p>
          <a:p>
            <a:pPr algn="ctr"/>
            <a:r>
              <a:rPr lang="en-US" dirty="0"/>
              <a:t>Submitted By</a:t>
            </a:r>
          </a:p>
          <a:p>
            <a:pPr algn="ctr"/>
            <a:r>
              <a:rPr lang="en-US" dirty="0"/>
              <a:t>Identify Article and Section/Subsection</a:t>
            </a:r>
          </a:p>
          <a:p>
            <a:pPr algn="ctr"/>
            <a:r>
              <a:rPr lang="en-US" dirty="0"/>
              <a:t>State Why Changes Are Needed</a:t>
            </a:r>
          </a:p>
          <a:p>
            <a:pPr algn="ctr"/>
            <a:endParaRPr lang="en-US" dirty="0"/>
          </a:p>
        </p:txBody>
      </p:sp>
    </p:spTree>
    <p:extLst>
      <p:ext uri="{BB962C8B-B14F-4D97-AF65-F5344CB8AC3E}">
        <p14:creationId xmlns:p14="http://schemas.microsoft.com/office/powerpoint/2010/main" val="3011976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DC31-460A-4C02-A61B-A864E696919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6DC1A5D-CC8E-40CC-964D-E1372F494882}"/>
              </a:ext>
            </a:extLst>
          </p:cNvPr>
          <p:cNvSpPr>
            <a:spLocks noGrp="1"/>
          </p:cNvSpPr>
          <p:nvPr>
            <p:ph idx="1"/>
          </p:nvPr>
        </p:nvSpPr>
        <p:spPr/>
        <p:txBody>
          <a:bodyPr>
            <a:normAutofit/>
          </a:bodyPr>
          <a:lstStyle/>
          <a:p>
            <a:pPr marL="0" indent="0">
              <a:buNone/>
            </a:pPr>
            <a:r>
              <a:rPr lang="en-US" sz="1800" dirty="0"/>
              <a:t>Resolution 009-2014</a:t>
            </a:r>
          </a:p>
          <a:p>
            <a:pPr marL="0" indent="0">
              <a:buNone/>
            </a:pPr>
            <a:r>
              <a:rPr lang="en-US" sz="1800" dirty="0"/>
              <a:t>Riders National By-Laws</a:t>
            </a:r>
          </a:p>
          <a:p>
            <a:pPr marL="0" indent="0">
              <a:buNone/>
            </a:pPr>
            <a:r>
              <a:rPr lang="en-US" sz="1800" dirty="0"/>
              <a:t>Subject: External Audit</a:t>
            </a:r>
          </a:p>
          <a:p>
            <a:pPr marL="0" indent="0">
              <a:buNone/>
            </a:pPr>
            <a:r>
              <a:rPr lang="en-US" sz="1800" dirty="0"/>
              <a:t>Submitted by: Riders Department of XXXXXXX</a:t>
            </a:r>
          </a:p>
          <a:p>
            <a:endParaRPr lang="en-US" sz="1800" dirty="0"/>
          </a:p>
          <a:p>
            <a:pPr marL="0" indent="0">
              <a:buNone/>
            </a:pPr>
            <a:r>
              <a:rPr lang="en-US" sz="1800" dirty="0"/>
              <a:t>Whereas: Article XI of the Riders Bylaws does not have provisions for an external audit process.</a:t>
            </a:r>
          </a:p>
          <a:p>
            <a:endParaRPr lang="en-US" sz="1800" dirty="0"/>
          </a:p>
          <a:p>
            <a:pPr marL="0" indent="0">
              <a:buNone/>
            </a:pPr>
            <a:r>
              <a:rPr lang="en-US" sz="1800" dirty="0"/>
              <a:t>And Whereas: The National Riders do not have a written audit process, and although the National AMVETS Riders do have an audit at least yearly by a committee appointed by the National Riders President. Generally most corporations have an external audit by an independent audit firm at set times.</a:t>
            </a:r>
          </a:p>
        </p:txBody>
      </p:sp>
    </p:spTree>
    <p:extLst>
      <p:ext uri="{BB962C8B-B14F-4D97-AF65-F5344CB8AC3E}">
        <p14:creationId xmlns:p14="http://schemas.microsoft.com/office/powerpoint/2010/main" val="961903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3A91-0239-4756-A2ED-2C1725685F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287E8-BB29-4238-8D48-070EA63C8907}"/>
              </a:ext>
            </a:extLst>
          </p:cNvPr>
          <p:cNvSpPr>
            <a:spLocks noGrp="1"/>
          </p:cNvSpPr>
          <p:nvPr>
            <p:ph idx="1"/>
          </p:nvPr>
        </p:nvSpPr>
        <p:spPr/>
        <p:txBody>
          <a:bodyPr>
            <a:normAutofit/>
          </a:bodyPr>
          <a:lstStyle/>
          <a:p>
            <a:pPr marL="0" indent="0">
              <a:buNone/>
            </a:pPr>
            <a:r>
              <a:rPr lang="en-US" sz="2000" dirty="0"/>
              <a:t>Therefore be it Resolved: to amend Article XI to add a paragraph that shall read: The National Riders Organization shall at the direction of the National Riders President direct the National AMVETS Riders Treasurer to secure the services of an independent certified audit firm to complete an audit of the AMVETS Riders finances at a minimum of every five (5) years. The written results of said audit will be sent to the Department Riders Officers and Chapter Riders Officers if no Department exists within thirty (30) days of said audit. The National AMVETS Riders President shall appoint a committee to perform an internal audit of the National AMVETS Riders at least once a year prior to the Annual Meeting or when there is a transfer of the Treasury position. The National AMVETS Riders shall render an accounting of the corrective action that will be taken if any discrepancies are found.</a:t>
            </a:r>
          </a:p>
          <a:p>
            <a:pPr marL="0" indent="0">
              <a:buNone/>
            </a:pPr>
            <a:endParaRPr lang="en-US" sz="2000" dirty="0"/>
          </a:p>
          <a:p>
            <a:pPr marL="0" indent="0">
              <a:buNone/>
            </a:pPr>
            <a:r>
              <a:rPr lang="en-US" sz="2000" dirty="0"/>
              <a:t>Department Floor Action</a:t>
            </a:r>
          </a:p>
          <a:p>
            <a:pPr marL="0" indent="0">
              <a:buNone/>
            </a:pPr>
            <a:r>
              <a:rPr lang="en-US" sz="2000" dirty="0"/>
              <a:t>Adopt_______    Adopt(as amended)_______       Reject_______</a:t>
            </a:r>
          </a:p>
        </p:txBody>
      </p:sp>
    </p:spTree>
    <p:extLst>
      <p:ext uri="{BB962C8B-B14F-4D97-AF65-F5344CB8AC3E}">
        <p14:creationId xmlns:p14="http://schemas.microsoft.com/office/powerpoint/2010/main" val="984900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5018-05B2-4B62-9CF0-571734E775A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E11763D-E649-4CAF-98F9-04440BCC6373}"/>
              </a:ext>
            </a:extLst>
          </p:cNvPr>
          <p:cNvSpPr>
            <a:spLocks noGrp="1"/>
          </p:cNvSpPr>
          <p:nvPr>
            <p:ph idx="1"/>
          </p:nvPr>
        </p:nvSpPr>
        <p:spPr/>
        <p:txBody>
          <a:bodyPr>
            <a:normAutofit/>
          </a:bodyPr>
          <a:lstStyle/>
          <a:p>
            <a:pPr marL="0" indent="0">
              <a:buNone/>
            </a:pPr>
            <a:r>
              <a:rPr lang="en-US" sz="2000" dirty="0"/>
              <a:t>    Resolution 013-2014</a:t>
            </a:r>
          </a:p>
          <a:p>
            <a:pPr marL="0" indent="0">
              <a:buNone/>
            </a:pPr>
            <a:r>
              <a:rPr lang="en-US" sz="2000" dirty="0"/>
              <a:t>Riders National By-Laws</a:t>
            </a:r>
          </a:p>
          <a:p>
            <a:pPr marL="0" indent="0">
              <a:buNone/>
            </a:pPr>
            <a:r>
              <a:rPr lang="en-US" sz="2000" dirty="0"/>
              <a:t>Subject: Additional Approval of Patches</a:t>
            </a:r>
          </a:p>
          <a:p>
            <a:pPr marL="0" indent="0">
              <a:buNone/>
            </a:pPr>
            <a:r>
              <a:rPr lang="en-US" sz="2000" dirty="0"/>
              <a:t>Submitted By: Department of XXXXXX Executive Committee</a:t>
            </a:r>
          </a:p>
          <a:p>
            <a:pPr marL="0" indent="0">
              <a:buNone/>
            </a:pPr>
            <a:r>
              <a:rPr lang="en-US" sz="2000" dirty="0"/>
              <a:t>Whereas: Article 13.4C(2) states: Only patches meeting the requirements of Article 13.3, 13.3A, 13.3B, 13.4C, 13.3D, and 13.3E when authorized by the Riders Executive Committee, shall be worn on the back of the vest. There shall be no exceptions.</a:t>
            </a:r>
          </a:p>
          <a:p>
            <a:pPr marL="0" indent="0">
              <a:buNone/>
            </a:pPr>
            <a:r>
              <a:rPr lang="en-US" sz="2000" dirty="0"/>
              <a:t>And Whereas: The Current By-Law forbids you to put anything but the AMVETS back patch and rockers on the back of your vest. This rule is straight out of a MC handbook. If you read the Outlaws, Renegades, Pagans, or Hells Angels By-Laws that is what they say. We as AMVETS Riders are not an MC and this will further distinguish the AMVETS Riders from MC’s. This will also help the Safety of many Riders.</a:t>
            </a:r>
          </a:p>
        </p:txBody>
      </p:sp>
    </p:spTree>
    <p:extLst>
      <p:ext uri="{BB962C8B-B14F-4D97-AF65-F5344CB8AC3E}">
        <p14:creationId xmlns:p14="http://schemas.microsoft.com/office/powerpoint/2010/main" val="155305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2692</Words>
  <Application>Microsoft Office PowerPoint</Application>
  <PresentationFormat>Widescreen</PresentationFormat>
  <Paragraphs>167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Jim Whitcraft</vt:lpstr>
      <vt:lpstr>Resolutions</vt:lpstr>
      <vt:lpstr>PowerPoint Presentation</vt:lpstr>
      <vt:lpstr>Key Points Regarding Resolutions</vt:lpstr>
      <vt:lpstr>PowerPoint Presentation</vt:lpstr>
      <vt:lpstr>Formatting a Resolution</vt:lpstr>
      <vt:lpstr>PowerPoint Presentation</vt:lpstr>
      <vt:lpstr>PowerPoint Presentation</vt:lpstr>
      <vt:lpstr>PowerPoint Presentation</vt:lpstr>
      <vt:lpstr>PowerPoint Presentation</vt:lpstr>
      <vt:lpstr>Standard Operating Procedures</vt:lpstr>
      <vt:lpstr>PowerPoint Presentation</vt:lpstr>
      <vt:lpstr>PowerPoint Presentation</vt:lpstr>
      <vt:lpstr>Things to Include in the Standard Operating Procedure</vt:lpstr>
      <vt:lpstr>PowerPoint Presentation</vt:lpstr>
      <vt:lpstr>PowerPoint Presentation</vt:lpstr>
      <vt:lpstr>PowerPoint Presentation</vt:lpstr>
      <vt:lpstr>PowerPoint Presentation</vt:lpstr>
      <vt:lpstr>PowerPoint Presentation</vt:lpstr>
      <vt:lpstr>CHAPTER SOP ON FILE </vt:lpstr>
      <vt:lpstr>DEPARTMENT SOP ON 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Jim Whitcraft</dc:title>
  <dc:creator>James Whitcraft</dc:creator>
  <cp:lastModifiedBy>James Whitcraft</cp:lastModifiedBy>
  <cp:revision>40</cp:revision>
  <dcterms:created xsi:type="dcterms:W3CDTF">2019-04-14T15:44:08Z</dcterms:created>
  <dcterms:modified xsi:type="dcterms:W3CDTF">2019-06-03T18:12:03Z</dcterms:modified>
</cp:coreProperties>
</file>